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62" r:id="rId3"/>
    <p:sldId id="263" r:id="rId4"/>
    <p:sldId id="284" r:id="rId5"/>
    <p:sldId id="285" r:id="rId6"/>
    <p:sldId id="307" r:id="rId7"/>
    <p:sldId id="280" r:id="rId8"/>
    <p:sldId id="286" r:id="rId9"/>
    <p:sldId id="264" r:id="rId10"/>
    <p:sldId id="289" r:id="rId11"/>
    <p:sldId id="309" r:id="rId12"/>
    <p:sldId id="290" r:id="rId13"/>
    <p:sldId id="291" r:id="rId14"/>
    <p:sldId id="292" r:id="rId15"/>
    <p:sldId id="293" r:id="rId16"/>
    <p:sldId id="306" r:id="rId17"/>
    <p:sldId id="270" r:id="rId18"/>
    <p:sldId id="302" r:id="rId19"/>
    <p:sldId id="301" r:id="rId20"/>
    <p:sldId id="299" r:id="rId21"/>
    <p:sldId id="308" r:id="rId22"/>
    <p:sldId id="310" r:id="rId23"/>
    <p:sldId id="265" r:id="rId24"/>
    <p:sldId id="303" r:id="rId25"/>
    <p:sldId id="259" r:id="rId26"/>
    <p:sldId id="288" r:id="rId27"/>
    <p:sldId id="300" r:id="rId28"/>
    <p:sldId id="297" r:id="rId29"/>
    <p:sldId id="266" r:id="rId30"/>
    <p:sldId id="268" r:id="rId31"/>
    <p:sldId id="272" r:id="rId32"/>
    <p:sldId id="311" r:id="rId33"/>
    <p:sldId id="312" r:id="rId34"/>
    <p:sldId id="313" r:id="rId35"/>
    <p:sldId id="314" r:id="rId36"/>
    <p:sldId id="315" r:id="rId37"/>
    <p:sldId id="316" r:id="rId38"/>
    <p:sldId id="317" r:id="rId39"/>
    <p:sldId id="319" r:id="rId40"/>
    <p:sldId id="273" r:id="rId41"/>
    <p:sldId id="271" r:id="rId42"/>
    <p:sldId id="304" r:id="rId43"/>
    <p:sldId id="283" r:id="rId4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C822"/>
    <a:srgbClr val="F3B1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0" autoAdjust="0"/>
    <p:restoredTop sz="94674"/>
  </p:normalViewPr>
  <p:slideViewPr>
    <p:cSldViewPr snapToGrid="0" snapToObjects="1">
      <p:cViewPr varScale="1">
        <p:scale>
          <a:sx n="86" d="100"/>
          <a:sy n="86" d="100"/>
        </p:scale>
        <p:origin x="72" y="91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/Relationships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36250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4015925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15399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34089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315103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194828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17782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2711149"/>
            <a:ext cx="3886200" cy="333351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2711149"/>
            <a:ext cx="3886200" cy="33335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6635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1125522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2441559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3265471"/>
            <a:ext cx="3868340" cy="301982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2441559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3265471"/>
            <a:ext cx="3887391" cy="301982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92261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366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46466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1284972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1815198"/>
            <a:ext cx="4629150" cy="442294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885172"/>
            <a:ext cx="2949178" cy="335296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515324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1121344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1651570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721544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84682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1000">
              <a:schemeClr val="bg2">
                <a:lumMod val="20000"/>
                <a:lumOff val="80000"/>
              </a:schemeClr>
            </a:gs>
            <a:gs pos="70000">
              <a:schemeClr val="bg2">
                <a:lumMod val="60000"/>
                <a:lumOff val="40000"/>
              </a:schemeClr>
            </a:gs>
            <a:gs pos="100000">
              <a:srgbClr val="FAC822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5B1334B-02EE-D24B-AF7F-CF10B7EE8597}"/>
              </a:ext>
            </a:extLst>
          </p:cNvPr>
          <p:cNvSpPr/>
          <p:nvPr userDrawn="1"/>
        </p:nvSpPr>
        <p:spPr>
          <a:xfrm>
            <a:off x="0" y="0"/>
            <a:ext cx="9144000" cy="79408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200167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2660666"/>
            <a:ext cx="7886700" cy="36727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C1E3CA8-1BA6-6C47-9675-696FC10DF6DC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330267" y="83016"/>
            <a:ext cx="3372870" cy="662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7884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>
          <a:solidFill>
            <a:schemeClr val="tx1"/>
          </a:solidFill>
          <a:latin typeface="Arial Black" panose="020B0604020202020204" pitchFamily="34" charset="0"/>
          <a:ea typeface="+mj-ea"/>
          <a:cs typeface="Arial Black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1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package" Target="../embeddings/Microsoft_Excel_Worksheet.xlsx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package" Target="../embeddings/Microsoft_Excel_Worksheet1.xlsx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package" Target="../embeddings/Microsoft_Excel_Worksheet2.xlsx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package" Target="../embeddings/Microsoft_Excel_Worksheet3.xlsx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F0E3D6-CD60-A64E-8EDA-D04FA7C6F0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1876909"/>
            <a:ext cx="7772400" cy="2387600"/>
          </a:xfrm>
        </p:spPr>
        <p:txBody>
          <a:bodyPr>
            <a:noAutofit/>
          </a:bodyPr>
          <a:lstStyle/>
          <a:p>
            <a:r>
              <a:rPr lang="en-US" sz="4800" dirty="0"/>
              <a:t>Impact of an Explicit Health Benefit Plan on Support for Universal Health Care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EA1887-5F85-0847-9800-67D4193FF1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4652419"/>
            <a:ext cx="6858000" cy="1655762"/>
          </a:xfrm>
        </p:spPr>
        <p:txBody>
          <a:bodyPr/>
          <a:lstStyle/>
          <a:p>
            <a:r>
              <a:rPr lang="en-US" dirty="0"/>
              <a:t>By: Sean Duan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31075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528CF095-F89E-49C5-9FCE-4351396875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37317100"/>
              </p:ext>
            </p:extLst>
          </p:nvPr>
        </p:nvGraphicFramePr>
        <p:xfrm>
          <a:off x="1081088" y="780762"/>
          <a:ext cx="5914072" cy="60950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9723263" imgH="10020191" progId="Excel.Sheet.12">
                  <p:embed/>
                </p:oleObj>
              </mc:Choice>
              <mc:Fallback>
                <p:oleObj name="Worksheet" r:id="rId2" imgW="9723263" imgH="10020191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81088" y="780762"/>
                        <a:ext cx="5914072" cy="6095017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525847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C44A83EA-2875-49AC-892D-BF41CC99F1B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70280225"/>
              </p:ext>
            </p:extLst>
          </p:nvPr>
        </p:nvGraphicFramePr>
        <p:xfrm>
          <a:off x="311150" y="814704"/>
          <a:ext cx="8451850" cy="973312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10660456" imgH="12275820" progId="Excel.Sheet.12">
                  <p:embed/>
                </p:oleObj>
              </mc:Choice>
              <mc:Fallback>
                <p:oleObj name="Worksheet" r:id="rId2" imgW="10660456" imgH="1227582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11150" y="814704"/>
                        <a:ext cx="8451850" cy="9733123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027088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9EDC42A4-5663-4FFE-8E36-6AFB3A259FC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34557444"/>
              </p:ext>
            </p:extLst>
          </p:nvPr>
        </p:nvGraphicFramePr>
        <p:xfrm>
          <a:off x="1091360" y="716280"/>
          <a:ext cx="5959388" cy="61417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9723263" imgH="10020191" progId="Excel.Sheet.12">
                  <p:embed/>
                </p:oleObj>
              </mc:Choice>
              <mc:Fallback>
                <p:oleObj name="Worksheet" r:id="rId2" imgW="9723263" imgH="10020191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91360" y="716280"/>
                        <a:ext cx="5959388" cy="614172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29281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1CBC719A-7A16-45D2-81D4-DF2D7021437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95460826"/>
              </p:ext>
            </p:extLst>
          </p:nvPr>
        </p:nvGraphicFramePr>
        <p:xfrm>
          <a:off x="906144" y="738504"/>
          <a:ext cx="6079247" cy="61271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9723263" imgH="9799429" progId="Excel.Sheet.12">
                  <p:embed/>
                </p:oleObj>
              </mc:Choice>
              <mc:Fallback>
                <p:oleObj name="Worksheet" r:id="rId2" imgW="9723263" imgH="9799429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906144" y="738504"/>
                        <a:ext cx="6079247" cy="6127115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849083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9230B93B-ABF0-4CFE-A7B7-BBCEF6E8EA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3251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4214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64588284-BFF0-4209-9D10-0D71E20400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3157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8983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C1CB9-FD7E-4071-B76C-1D1AEF52D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– Pilot Study</a:t>
            </a:r>
          </a:p>
        </p:txBody>
      </p:sp>
    </p:spTree>
    <p:extLst>
      <p:ext uri="{BB962C8B-B14F-4D97-AF65-F5344CB8AC3E}">
        <p14:creationId xmlns:p14="http://schemas.microsoft.com/office/powerpoint/2010/main" val="38781352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video game&#10;&#10;Description automatically generated">
            <a:extLst>
              <a:ext uri="{FF2B5EF4-FFF2-40B4-BE49-F238E27FC236}">
                <a16:creationId xmlns:a16="http://schemas.microsoft.com/office/drawing/2014/main" id="{CC4E44E2-1AE9-459E-9648-D44237CE18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26305"/>
            <a:ext cx="9144000" cy="5643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0738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BA6A27A-3297-4DCE-B74C-BC6502160E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91130"/>
            <a:ext cx="9144000" cy="595957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53D65FA-BE5B-431C-9F7A-67F166A6657A}"/>
              </a:ext>
            </a:extLst>
          </p:cNvPr>
          <p:cNvSpPr txBox="1"/>
          <p:nvPr/>
        </p:nvSpPr>
        <p:spPr>
          <a:xfrm>
            <a:off x="1318260" y="6294120"/>
            <a:ext cx="115824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Control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08BDF3-91ED-4BA7-9163-8514A2856E79}"/>
              </a:ext>
            </a:extLst>
          </p:cNvPr>
          <p:cNvSpPr txBox="1"/>
          <p:nvPr/>
        </p:nvSpPr>
        <p:spPr>
          <a:xfrm>
            <a:off x="6149340" y="6294120"/>
            <a:ext cx="115824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Passive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C067F8-2BEB-41B1-9564-79466A72CE5A}"/>
              </a:ext>
            </a:extLst>
          </p:cNvPr>
          <p:cNvSpPr txBox="1"/>
          <p:nvPr/>
        </p:nvSpPr>
        <p:spPr>
          <a:xfrm>
            <a:off x="3886200" y="6294120"/>
            <a:ext cx="115824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Active</a:t>
            </a:r>
          </a:p>
        </p:txBody>
      </p:sp>
    </p:spTree>
    <p:extLst>
      <p:ext uri="{BB962C8B-B14F-4D97-AF65-F5344CB8AC3E}">
        <p14:creationId xmlns:p14="http://schemas.microsoft.com/office/powerpoint/2010/main" val="18528804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CC8BA-63A9-47A0-9D5A-711C98C5A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834407"/>
            <a:ext cx="7886700" cy="1325563"/>
          </a:xfrm>
        </p:spPr>
        <p:txBody>
          <a:bodyPr>
            <a:normAutofit/>
          </a:bodyPr>
          <a:lstStyle/>
          <a:p>
            <a:r>
              <a:rPr lang="en-US" sz="4800" dirty="0"/>
              <a:t>Quantitative Results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47C402-B586-4624-95BD-2BC0E36C8C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004060"/>
            <a:ext cx="7886700" cy="4573203"/>
          </a:xfrm>
        </p:spPr>
        <p:txBody>
          <a:bodyPr>
            <a:normAutofit/>
          </a:bodyPr>
          <a:lstStyle/>
          <a:p>
            <a:r>
              <a:rPr lang="en-US" sz="4400" dirty="0"/>
              <a:t>Intervention &gt; Increased UHC Support!</a:t>
            </a:r>
          </a:p>
          <a:p>
            <a:r>
              <a:rPr lang="en-US" sz="4400" dirty="0"/>
              <a:t>Active = Passive intervention?</a:t>
            </a:r>
          </a:p>
          <a:p>
            <a:r>
              <a:rPr lang="en-US" sz="4400" dirty="0"/>
              <a:t>Time Spent =/= UHC support</a:t>
            </a:r>
          </a:p>
          <a:p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1753869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4DDB3-95B4-45A1-9008-832BA038B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this project?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DD2C6D-169B-45D1-80D5-90A7C1D3C5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3000" dirty="0"/>
              <a:t>Health Care in the U.S. is broken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2C1513-D200-4E0C-B69B-50BACDC131F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sz="4000" dirty="0"/>
              <a:t>Drug costs out of control</a:t>
            </a:r>
          </a:p>
          <a:p>
            <a:r>
              <a:rPr lang="en-US" sz="4000" dirty="0"/>
              <a:t>Medical costs most common cause of bankruptcy (Galvani et al 2017)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10EC71-FCD7-4621-AD9D-5CD17A2309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3000" dirty="0"/>
              <a:t>UHC works for other countries</a:t>
            </a:r>
          </a:p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DE89411-B252-40A1-9681-C1F9BAE75CD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sz="4100" dirty="0"/>
              <a:t>Spend less, better outcomes</a:t>
            </a:r>
          </a:p>
          <a:p>
            <a:r>
              <a:rPr lang="en-US" sz="4100" dirty="0"/>
              <a:t>Drug price negotiation</a:t>
            </a:r>
          </a:p>
          <a:p>
            <a:r>
              <a:rPr lang="en-US" sz="4100" dirty="0"/>
              <a:t>Increase in population insured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15382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1BC7CE-D6DD-4187-B8DC-8829D3071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did we change?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CCD69E-C8AE-4B80-A2A9-78AD1EC4D8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165366"/>
            <a:ext cx="7886700" cy="4403074"/>
          </a:xfrm>
        </p:spPr>
        <p:txBody>
          <a:bodyPr>
            <a:normAutofit lnSpcReduction="10000"/>
          </a:bodyPr>
          <a:lstStyle/>
          <a:p>
            <a:r>
              <a:rPr lang="en-US" sz="3600" dirty="0"/>
              <a:t>Control and Intervention only</a:t>
            </a:r>
          </a:p>
          <a:p>
            <a:r>
              <a:rPr lang="en-US" sz="3600" dirty="0"/>
              <a:t>Control – “Standard” UHC messaging</a:t>
            </a:r>
          </a:p>
          <a:p>
            <a:r>
              <a:rPr lang="en-US" sz="3600" dirty="0"/>
              <a:t>Mediating Factors</a:t>
            </a:r>
          </a:p>
          <a:p>
            <a:pPr lvl="1"/>
            <a:r>
              <a:rPr lang="en-US" sz="3200" dirty="0"/>
              <a:t>Complexity</a:t>
            </a:r>
          </a:p>
          <a:p>
            <a:pPr lvl="1"/>
            <a:r>
              <a:rPr lang="en-US" sz="3200" dirty="0"/>
              <a:t>Equality/Fairness</a:t>
            </a:r>
          </a:p>
          <a:p>
            <a:r>
              <a:rPr lang="en-US" sz="3600" dirty="0" err="1"/>
              <a:t>Javascript</a:t>
            </a:r>
            <a:r>
              <a:rPr lang="en-US" sz="3600" dirty="0"/>
              <a:t> CHAT exercise</a:t>
            </a:r>
          </a:p>
          <a:p>
            <a:r>
              <a:rPr lang="en-US" sz="3600" dirty="0"/>
              <a:t>Sliders &gt; Likert measures</a:t>
            </a:r>
          </a:p>
          <a:p>
            <a:endParaRPr lang="en-US" sz="3600" dirty="0"/>
          </a:p>
          <a:p>
            <a:pPr lvl="1"/>
            <a:endParaRPr lang="en-US" sz="32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9216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A2481D-DDF9-44C8-A50F-ABFFD9B788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Study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BA4287-E718-4BF4-8F6A-C12C259268A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68903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BA53FAFA-767B-415C-9E73-36CCB003342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7310964"/>
              </p:ext>
            </p:extLst>
          </p:nvPr>
        </p:nvGraphicFramePr>
        <p:xfrm>
          <a:off x="2146046" y="822325"/>
          <a:ext cx="4662488" cy="6035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crobat Document" r:id="rId2" imgW="4663134" imgH="6035040" progId="AcroExch.Document.DC">
                  <p:embed/>
                </p:oleObj>
              </mc:Choice>
              <mc:Fallback>
                <p:oleObj name="Acrobat Document" r:id="rId2" imgW="4663134" imgH="6035040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146046" y="822325"/>
                        <a:ext cx="4662488" cy="6035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266185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CC8BA-63A9-47A0-9D5A-711C98C5A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Method: Measures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47C402-B586-4624-95BD-2BC0E36C8C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124218"/>
            <a:ext cx="7886700" cy="434760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Pre-Test</a:t>
            </a:r>
          </a:p>
          <a:p>
            <a:pPr lvl="1"/>
            <a:r>
              <a:rPr lang="en-US" dirty="0"/>
              <a:t>Support for Universal Health Care (Shen &amp; </a:t>
            </a:r>
            <a:r>
              <a:rPr lang="en-US" dirty="0" err="1"/>
              <a:t>Labouff</a:t>
            </a:r>
            <a:r>
              <a:rPr lang="en-US" dirty="0"/>
              <a:t> 2013)</a:t>
            </a:r>
          </a:p>
          <a:p>
            <a:pPr lvl="1"/>
            <a:r>
              <a:rPr lang="en-US" dirty="0"/>
              <a:t>Understanding of UHC (</a:t>
            </a:r>
            <a:r>
              <a:rPr lang="en-US" dirty="0" err="1"/>
              <a:t>Mulken</a:t>
            </a:r>
            <a:r>
              <a:rPr lang="en-US" dirty="0"/>
              <a:t>, Pair, </a:t>
            </a:r>
            <a:r>
              <a:rPr lang="en-US" dirty="0" err="1"/>
              <a:t>Forceville</a:t>
            </a:r>
            <a:r>
              <a:rPr lang="en-US" dirty="0"/>
              <a:t>, 2010)</a:t>
            </a:r>
          </a:p>
          <a:p>
            <a:pPr lvl="1"/>
            <a:r>
              <a:rPr lang="en-US" dirty="0"/>
              <a:t>Equity of UHC (</a:t>
            </a:r>
            <a:r>
              <a:rPr lang="en-US" dirty="0" err="1"/>
              <a:t>Netemeyer</a:t>
            </a:r>
            <a:r>
              <a:rPr lang="en-US" dirty="0"/>
              <a:t>, </a:t>
            </a:r>
            <a:r>
              <a:rPr lang="en-US" dirty="0" err="1"/>
              <a:t>Boles,McMurrian</a:t>
            </a:r>
            <a:r>
              <a:rPr lang="en-US" dirty="0"/>
              <a:t>, 1996)</a:t>
            </a:r>
          </a:p>
          <a:p>
            <a:r>
              <a:rPr lang="en-US" dirty="0"/>
              <a:t>Post-Test</a:t>
            </a:r>
          </a:p>
          <a:p>
            <a:pPr lvl="1"/>
            <a:r>
              <a:rPr lang="en-US" dirty="0"/>
              <a:t>Pre-test measures +</a:t>
            </a:r>
          </a:p>
          <a:p>
            <a:pPr lvl="1"/>
            <a:r>
              <a:rPr lang="en-US" dirty="0"/>
              <a:t>Free response: Thoughts on activity</a:t>
            </a:r>
          </a:p>
          <a:p>
            <a:pPr lvl="1"/>
            <a:r>
              <a:rPr lang="en-US" dirty="0"/>
              <a:t>Likelihood to want UHC plan</a:t>
            </a:r>
          </a:p>
          <a:p>
            <a:pPr lvl="1"/>
            <a:r>
              <a:rPr lang="en-US" dirty="0"/>
              <a:t>Numeracy</a:t>
            </a:r>
          </a:p>
          <a:p>
            <a:pPr lvl="2"/>
            <a:r>
              <a:rPr lang="en-US" dirty="0"/>
              <a:t>Subjective Numeracy Scale (</a:t>
            </a:r>
            <a:r>
              <a:rPr lang="en-US" dirty="0" err="1"/>
              <a:t>Fagerlin</a:t>
            </a:r>
            <a:r>
              <a:rPr lang="en-US" dirty="0"/>
              <a:t> et al., 2007)</a:t>
            </a:r>
          </a:p>
          <a:p>
            <a:pPr lvl="2"/>
            <a:r>
              <a:rPr lang="en-US" dirty="0"/>
              <a:t>Rasch Numeracy Scale (Weller et al., 2013)</a:t>
            </a:r>
          </a:p>
          <a:p>
            <a:pPr lvl="1"/>
            <a:r>
              <a:rPr lang="en-US" dirty="0"/>
              <a:t>Pay for Insurance / Ever been uninsured (Y/N)</a:t>
            </a:r>
          </a:p>
        </p:txBody>
      </p:sp>
    </p:spTree>
    <p:extLst>
      <p:ext uri="{BB962C8B-B14F-4D97-AF65-F5344CB8AC3E}">
        <p14:creationId xmlns:p14="http://schemas.microsoft.com/office/powerpoint/2010/main" val="38530283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63B0E78-043B-4393-8867-94E7D5846E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2301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27630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B25BFF-7A5B-B64C-A44E-7586E30E0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Method: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B3EABD-844E-AF49-BED8-E3D3EDC13F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B0F0"/>
                </a:solidFill>
              </a:rPr>
              <a:t>2</a:t>
            </a:r>
            <a:r>
              <a:rPr lang="en-US" dirty="0"/>
              <a:t>x</a:t>
            </a:r>
            <a:r>
              <a:rPr lang="en-US" dirty="0">
                <a:solidFill>
                  <a:schemeClr val="accent6"/>
                </a:solidFill>
              </a:rPr>
              <a:t>2</a:t>
            </a:r>
            <a:r>
              <a:rPr lang="en-US" dirty="0"/>
              <a:t> mixed subjects design</a:t>
            </a:r>
          </a:p>
          <a:p>
            <a:r>
              <a:rPr lang="en-US" dirty="0"/>
              <a:t>Multi level model</a:t>
            </a:r>
          </a:p>
          <a:p>
            <a:pPr lvl="1"/>
            <a:r>
              <a:rPr lang="en-US" dirty="0"/>
              <a:t>Measurement Time &gt; Subject</a:t>
            </a:r>
          </a:p>
          <a:p>
            <a:r>
              <a:rPr lang="en-US" dirty="0"/>
              <a:t>Independent variable</a:t>
            </a:r>
          </a:p>
          <a:p>
            <a:pPr lvl="1"/>
            <a:r>
              <a:rPr lang="en-US" dirty="0">
                <a:solidFill>
                  <a:srgbClr val="00B0F0"/>
                </a:solidFill>
              </a:rPr>
              <a:t>Time of measurement (pre/post intervention)</a:t>
            </a:r>
          </a:p>
          <a:p>
            <a:pPr lvl="1"/>
            <a:r>
              <a:rPr lang="en-US" dirty="0">
                <a:solidFill>
                  <a:schemeClr val="accent6"/>
                </a:solidFill>
              </a:rPr>
              <a:t>Experimental condition (control/HBP exercise)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66929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CC8BA-63A9-47A0-9D5A-711C98C5A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Method: Materials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47C402-B586-4624-95BD-2BC0E36C8C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4000" dirty="0"/>
              <a:t>Choosing </a:t>
            </a:r>
            <a:r>
              <a:rPr lang="en-US" sz="4000" dirty="0" err="1"/>
              <a:t>Healthplans</a:t>
            </a:r>
            <a:r>
              <a:rPr lang="en-US" sz="4000" dirty="0"/>
              <a:t> All Together (CHAT) exercise (</a:t>
            </a:r>
            <a:r>
              <a:rPr lang="en-US" sz="4000" dirty="0" err="1"/>
              <a:t>Danis</a:t>
            </a:r>
            <a:r>
              <a:rPr lang="en-US" sz="4000" dirty="0"/>
              <a:t>, Biddle, &amp; </a:t>
            </a:r>
            <a:r>
              <a:rPr lang="en-US" sz="4000" dirty="0" err="1"/>
              <a:t>Goold</a:t>
            </a:r>
            <a:r>
              <a:rPr lang="en-US" sz="4000" dirty="0"/>
              <a:t>)</a:t>
            </a:r>
          </a:p>
          <a:p>
            <a:pPr lvl="1"/>
            <a:r>
              <a:rPr lang="en-US" sz="4000" dirty="0"/>
              <a:t>Web-exercise version</a:t>
            </a:r>
          </a:p>
          <a:p>
            <a:r>
              <a:rPr lang="en-US" sz="4000" dirty="0"/>
              <a:t>‘Traditional’ UHC information</a:t>
            </a:r>
          </a:p>
          <a:p>
            <a:pPr lvl="1"/>
            <a:r>
              <a:rPr lang="en-US" sz="4000" dirty="0"/>
              <a:t>Pamphlets from WHO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69072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55C5FD93-A77F-4561-8F82-19D68B5F69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430" y="828099"/>
            <a:ext cx="8359140" cy="6029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10260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text&#10;&#10;Description automatically generated">
            <a:extLst>
              <a:ext uri="{FF2B5EF4-FFF2-40B4-BE49-F238E27FC236}">
                <a16:creationId xmlns:a16="http://schemas.microsoft.com/office/drawing/2014/main" id="{C21243EE-DA37-4023-85C3-C2C4CEB48C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029" b="42377"/>
          <a:stretch/>
        </p:blipFill>
        <p:spPr>
          <a:xfrm>
            <a:off x="1645919" y="793089"/>
            <a:ext cx="5554981" cy="6108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8287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CC8BA-63A9-47A0-9D5A-711C98C5A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8461" y="1067002"/>
            <a:ext cx="7886700" cy="1325563"/>
          </a:xfrm>
        </p:spPr>
        <p:txBody>
          <a:bodyPr/>
          <a:lstStyle/>
          <a:p>
            <a:r>
              <a:rPr lang="en-US" sz="4000" dirty="0"/>
              <a:t>Method: Procedure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47C402-B586-4624-95BD-2BC0E36C8C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8272" y="2032986"/>
            <a:ext cx="8027078" cy="4460235"/>
          </a:xfrm>
        </p:spPr>
        <p:txBody>
          <a:bodyPr>
            <a:noAutofit/>
          </a:bodyPr>
          <a:lstStyle/>
          <a:p>
            <a:r>
              <a:rPr lang="en-US" dirty="0"/>
              <a:t>Online Link to Qualtrics survey</a:t>
            </a:r>
          </a:p>
          <a:p>
            <a:pPr lvl="1"/>
            <a:r>
              <a:rPr lang="en-US" sz="2800" dirty="0"/>
              <a:t>Pre-test measures given</a:t>
            </a:r>
          </a:p>
          <a:p>
            <a:pPr lvl="1"/>
            <a:r>
              <a:rPr lang="en-US" sz="2800" dirty="0"/>
              <a:t>Randomization</a:t>
            </a:r>
          </a:p>
          <a:p>
            <a:pPr lvl="2"/>
            <a:r>
              <a:rPr lang="en-US" sz="2800" dirty="0"/>
              <a:t>Control</a:t>
            </a:r>
          </a:p>
          <a:p>
            <a:pPr lvl="3"/>
            <a:r>
              <a:rPr lang="en-US" sz="2800" dirty="0"/>
              <a:t>3 UHC infographics</a:t>
            </a:r>
          </a:p>
          <a:p>
            <a:pPr lvl="2"/>
            <a:r>
              <a:rPr lang="en-US" sz="2800" dirty="0"/>
              <a:t>Intervention</a:t>
            </a:r>
          </a:p>
          <a:p>
            <a:pPr lvl="3"/>
            <a:r>
              <a:rPr lang="en-US" sz="2800" dirty="0"/>
              <a:t>HBP activity in separate screen</a:t>
            </a:r>
          </a:p>
          <a:p>
            <a:pPr lvl="3"/>
            <a:r>
              <a:rPr lang="en-US" sz="2800" dirty="0"/>
              <a:t>HBP ‘legend’ on survey screen</a:t>
            </a:r>
          </a:p>
          <a:p>
            <a:pPr lvl="1"/>
            <a:r>
              <a:rPr lang="en-US" sz="2800" dirty="0"/>
              <a:t>Post-test measures given</a:t>
            </a:r>
          </a:p>
          <a:p>
            <a:pPr lvl="1"/>
            <a:r>
              <a:rPr lang="en-US" sz="2800" dirty="0"/>
              <a:t>Debrief</a:t>
            </a:r>
          </a:p>
        </p:txBody>
      </p:sp>
    </p:spTree>
    <p:extLst>
      <p:ext uri="{BB962C8B-B14F-4D97-AF65-F5344CB8AC3E}">
        <p14:creationId xmlns:p14="http://schemas.microsoft.com/office/powerpoint/2010/main" val="338960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4DDB3-95B4-45A1-9008-832BA038B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Why this project?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DD2C6D-169B-45D1-80D5-90A7C1D3C5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Opposition to UHC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2C1513-D200-4E0C-B69B-50BACDC131F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Too complicated!</a:t>
            </a:r>
          </a:p>
          <a:p>
            <a:r>
              <a:rPr lang="en-US" sz="3600" dirty="0"/>
              <a:t>Hard to define!</a:t>
            </a:r>
          </a:p>
          <a:p>
            <a:r>
              <a:rPr lang="en-US" sz="3600" dirty="0"/>
              <a:t>Too expensive??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10EC71-FCD7-4621-AD9D-5CD17A2309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2721975"/>
            <a:ext cx="3887391" cy="823912"/>
          </a:xfrm>
        </p:spPr>
        <p:txBody>
          <a:bodyPr>
            <a:normAutofit/>
          </a:bodyPr>
          <a:lstStyle/>
          <a:p>
            <a:r>
              <a:rPr lang="en-US" dirty="0"/>
              <a:t>Health Benefit Packages solves these (HBP)!</a:t>
            </a:r>
          </a:p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DE89411-B252-40A1-9681-C1F9BAE75CD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Explicit entitlements</a:t>
            </a:r>
          </a:p>
          <a:p>
            <a:r>
              <a:rPr lang="en-US" sz="3200" dirty="0"/>
              <a:t>Public facing rules  </a:t>
            </a:r>
          </a:p>
          <a:p>
            <a:r>
              <a:rPr lang="en-US" sz="3200" dirty="0"/>
              <a:t>Budget limits</a:t>
            </a:r>
          </a:p>
          <a:p>
            <a:r>
              <a:rPr lang="en-US" sz="3200" dirty="0"/>
              <a:t>Transparent requirements</a:t>
            </a:r>
          </a:p>
        </p:txBody>
      </p:sp>
    </p:spTree>
    <p:extLst>
      <p:ext uri="{BB962C8B-B14F-4D97-AF65-F5344CB8AC3E}">
        <p14:creationId xmlns:p14="http://schemas.microsoft.com/office/powerpoint/2010/main" val="263247986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CC8BA-63A9-47A0-9D5A-711C98C5A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Method: Modelling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47C402-B586-4624-95BD-2BC0E36C8C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Multi-level model</a:t>
            </a:r>
          </a:p>
          <a:p>
            <a:pPr lvl="1"/>
            <a:r>
              <a:rPr lang="en-US" sz="3200" dirty="0"/>
              <a:t>Time nested within Subject</a:t>
            </a:r>
          </a:p>
          <a:p>
            <a:pPr lvl="1"/>
            <a:r>
              <a:rPr lang="en-US" sz="3200" dirty="0"/>
              <a:t>Time x Condition &gt; Support UHC?</a:t>
            </a:r>
          </a:p>
          <a:p>
            <a:r>
              <a:rPr lang="en-US" sz="3200" dirty="0"/>
              <a:t>Linear Models</a:t>
            </a:r>
          </a:p>
          <a:p>
            <a:pPr lvl="1"/>
            <a:r>
              <a:rPr lang="en-US" sz="3200" dirty="0"/>
              <a:t>Numeracy predict UHC</a:t>
            </a:r>
          </a:p>
          <a:p>
            <a:pPr lvl="1"/>
            <a:r>
              <a:rPr lang="en-US" sz="3200" dirty="0"/>
              <a:t>Condition &gt; Mediating factors?</a:t>
            </a:r>
          </a:p>
          <a:p>
            <a:pPr lvl="1"/>
            <a:r>
              <a:rPr lang="en-US" sz="3200" dirty="0"/>
              <a:t>Mediating factors &gt; Support UHC?</a:t>
            </a:r>
          </a:p>
        </p:txBody>
      </p:sp>
    </p:spTree>
    <p:extLst>
      <p:ext uri="{BB962C8B-B14F-4D97-AF65-F5344CB8AC3E}">
        <p14:creationId xmlns:p14="http://schemas.microsoft.com/office/powerpoint/2010/main" val="155642956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CC8BA-63A9-47A0-9D5A-711C98C5A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Method: Modelling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47C402-B586-4624-95BD-2BC0E36C8C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Variable Selection</a:t>
            </a:r>
          </a:p>
          <a:p>
            <a:pPr lvl="1"/>
            <a:r>
              <a:rPr lang="en-US" dirty="0"/>
              <a:t>Theoretical reason for variable</a:t>
            </a:r>
          </a:p>
          <a:p>
            <a:pPr lvl="2"/>
            <a:r>
              <a:rPr lang="en-US" dirty="0"/>
              <a:t>Time (pre/post)</a:t>
            </a:r>
          </a:p>
          <a:p>
            <a:pPr lvl="2"/>
            <a:r>
              <a:rPr lang="en-US" dirty="0"/>
              <a:t>Total time spent</a:t>
            </a:r>
          </a:p>
          <a:p>
            <a:pPr lvl="2"/>
            <a:r>
              <a:rPr lang="en-US" dirty="0"/>
              <a:t>Subject (is this actually a variable?? Check )</a:t>
            </a:r>
          </a:p>
          <a:p>
            <a:pPr lvl="2"/>
            <a:r>
              <a:rPr lang="en-US" dirty="0"/>
              <a:t>Condition</a:t>
            </a:r>
          </a:p>
          <a:p>
            <a:pPr lvl="2"/>
            <a:r>
              <a:rPr lang="en-US" dirty="0"/>
              <a:t>Moderating factor scores</a:t>
            </a:r>
          </a:p>
          <a:p>
            <a:pPr lvl="2"/>
            <a:endParaRPr lang="en-US" dirty="0"/>
          </a:p>
          <a:p>
            <a:pPr lvl="2"/>
            <a:r>
              <a:rPr lang="en-US" dirty="0"/>
              <a:t>(maybe remove this slide?)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172198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C1CB9-FD7E-4071-B76C-1D1AEF52D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– Primary Study</a:t>
            </a:r>
          </a:p>
        </p:txBody>
      </p:sp>
    </p:spTree>
    <p:extLst>
      <p:ext uri="{BB962C8B-B14F-4D97-AF65-F5344CB8AC3E}">
        <p14:creationId xmlns:p14="http://schemas.microsoft.com/office/powerpoint/2010/main" val="95137231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hart, box and whisker chart&#10;&#10;Description automatically generated">
            <a:extLst>
              <a:ext uri="{FF2B5EF4-FFF2-40B4-BE49-F238E27FC236}">
                <a16:creationId xmlns:a16="http://schemas.microsoft.com/office/drawing/2014/main" id="{E70E7885-7F1A-43BD-A5E9-E7AD0B8F42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783" y="843378"/>
            <a:ext cx="8116433" cy="6014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58175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ox and whisker chart&#10;&#10;Description automatically generated">
            <a:extLst>
              <a:ext uri="{FF2B5EF4-FFF2-40B4-BE49-F238E27FC236}">
                <a16:creationId xmlns:a16="http://schemas.microsoft.com/office/drawing/2014/main" id="{ADBB3E3C-7B82-4084-860E-99DA1F607C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178" y="795336"/>
            <a:ext cx="7580057" cy="609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1236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ox and whisker chart&#10;&#10;Description automatically generated">
            <a:extLst>
              <a:ext uri="{FF2B5EF4-FFF2-40B4-BE49-F238E27FC236}">
                <a16:creationId xmlns:a16="http://schemas.microsoft.com/office/drawing/2014/main" id="{703A9172-D862-4D72-B2F0-BDAFD71F17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6375" y="820278"/>
            <a:ext cx="6974448" cy="6064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817201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scatter chart&#10;&#10;Description automatically generated">
            <a:extLst>
              <a:ext uri="{FF2B5EF4-FFF2-40B4-BE49-F238E27FC236}">
                <a16:creationId xmlns:a16="http://schemas.microsoft.com/office/drawing/2014/main" id="{963FE856-CB3A-4CCD-9037-9F1EA69442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9280" y="819304"/>
            <a:ext cx="6635212" cy="6038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46252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scatter chart&#10;&#10;Description automatically generated">
            <a:extLst>
              <a:ext uri="{FF2B5EF4-FFF2-40B4-BE49-F238E27FC236}">
                <a16:creationId xmlns:a16="http://schemas.microsoft.com/office/drawing/2014/main" id="{CAC9BB93-D11F-450B-B11A-531AEF8094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565" y="821546"/>
            <a:ext cx="7129261" cy="6045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18945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CC8BA-63A9-47A0-9D5A-711C98C5A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834407"/>
            <a:ext cx="7886700" cy="1325563"/>
          </a:xfrm>
        </p:spPr>
        <p:txBody>
          <a:bodyPr>
            <a:normAutofit/>
          </a:bodyPr>
          <a:lstStyle/>
          <a:p>
            <a:r>
              <a:rPr lang="en-US" sz="4800" dirty="0"/>
              <a:t>Quantitative Results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47C402-B586-4624-95BD-2BC0E36C8C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004060"/>
            <a:ext cx="7886700" cy="4573203"/>
          </a:xfrm>
        </p:spPr>
        <p:txBody>
          <a:bodyPr>
            <a:normAutofit fontScale="92500" lnSpcReduction="10000"/>
          </a:bodyPr>
          <a:lstStyle/>
          <a:p>
            <a:r>
              <a:rPr lang="en-US" sz="4400" dirty="0"/>
              <a:t>Intervention =/= UHC Supp</a:t>
            </a:r>
            <a:endParaRPr lang="en-US" sz="4000" dirty="0"/>
          </a:p>
          <a:p>
            <a:r>
              <a:rPr lang="en-US" sz="4400" dirty="0"/>
              <a:t>Mediating Fact &gt; UHC Supp</a:t>
            </a:r>
          </a:p>
          <a:p>
            <a:r>
              <a:rPr lang="en-US" sz="4400" dirty="0"/>
              <a:t>Intervention =/= Equity</a:t>
            </a:r>
          </a:p>
          <a:p>
            <a:r>
              <a:rPr lang="en-US" sz="4400" dirty="0"/>
              <a:t>Both &gt; Understanding</a:t>
            </a:r>
          </a:p>
          <a:p>
            <a:r>
              <a:rPr lang="en-US" sz="4400" dirty="0"/>
              <a:t>Subj Numeracy =/= UHC Supp</a:t>
            </a:r>
          </a:p>
          <a:p>
            <a:r>
              <a:rPr lang="en-US" sz="4400" dirty="0"/>
              <a:t>Obj Numeracy &gt; UHC Supp </a:t>
            </a:r>
          </a:p>
          <a:p>
            <a:pPr lvl="1"/>
            <a:r>
              <a:rPr lang="en-US" sz="4000" dirty="0"/>
              <a:t>In intervention only?</a:t>
            </a:r>
          </a:p>
        </p:txBody>
      </p:sp>
    </p:spTree>
    <p:extLst>
      <p:ext uri="{BB962C8B-B14F-4D97-AF65-F5344CB8AC3E}">
        <p14:creationId xmlns:p14="http://schemas.microsoft.com/office/powerpoint/2010/main" val="261254054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CC8BA-63A9-47A0-9D5A-711C98C5A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479300"/>
            <a:ext cx="7886700" cy="1325563"/>
          </a:xfrm>
        </p:spPr>
        <p:txBody>
          <a:bodyPr>
            <a:normAutofit/>
          </a:bodyPr>
          <a:lstStyle/>
          <a:p>
            <a:r>
              <a:rPr lang="en-US" sz="4800" dirty="0"/>
              <a:t>Qualitative Results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47C402-B586-4624-95BD-2BC0E36C8C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44767"/>
            <a:ext cx="7886700" cy="4573203"/>
          </a:xfrm>
        </p:spPr>
        <p:txBody>
          <a:bodyPr>
            <a:noAutofit/>
          </a:bodyPr>
          <a:lstStyle/>
          <a:p>
            <a:r>
              <a:rPr lang="en-US" sz="2400" dirty="0"/>
              <a:t>Difficult</a:t>
            </a:r>
          </a:p>
          <a:p>
            <a:pPr lvl="1"/>
            <a:r>
              <a:rPr lang="en-GB" b="0" i="0" u="none" strike="noStrike" baseline="0" dirty="0">
                <a:latin typeface="LMRoman10-Regular"/>
              </a:rPr>
              <a:t>“it was much more difficult than I thought it was going to be; I had to compromise points in some places to be able to get at least basic coverage in other areas”</a:t>
            </a:r>
            <a:endParaRPr lang="en-US" dirty="0"/>
          </a:p>
          <a:p>
            <a:r>
              <a:rPr lang="en-US" sz="2400" dirty="0"/>
              <a:t>Interesting</a:t>
            </a:r>
          </a:p>
          <a:p>
            <a:pPr lvl="1"/>
            <a:r>
              <a:rPr lang="en-GB" b="0" i="0" u="none" strike="noStrike" baseline="0" dirty="0">
                <a:latin typeface="LMRoman10-Regular"/>
              </a:rPr>
              <a:t>“Interesting that my answers changed. I would be interested in seeing someone against Universal Health Care make a study, too.”</a:t>
            </a:r>
            <a:endParaRPr lang="en-US" dirty="0"/>
          </a:p>
          <a:p>
            <a:r>
              <a:rPr lang="en-US" sz="2400" dirty="0"/>
              <a:t>Enjoyable/Fun/Worked</a:t>
            </a:r>
          </a:p>
          <a:p>
            <a:pPr lvl="1"/>
            <a:r>
              <a:rPr lang="en-GB" b="0" i="0" u="none" strike="noStrike" baseline="0" dirty="0">
                <a:latin typeface="LMRoman10-Regular"/>
              </a:rPr>
              <a:t>“Enjoyed it, overall I believe that there should be Universal Health Care, but I did not realize how complicated it was. This exercise showed me how complicated it will be if the US decides to go through with something like this.”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28030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4DDB3-95B4-45A1-9008-832BA038B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Research Questions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DD2C6D-169B-45D1-80D5-90A7C1D3C5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What: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2C1513-D200-4E0C-B69B-50BACDC131F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Does HBP &gt; UHC Support?</a:t>
            </a:r>
          </a:p>
          <a:p>
            <a:r>
              <a:rPr lang="en-US" sz="3600" dirty="0"/>
              <a:t>Moderating Factors &gt; UHC Support?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10EC71-FCD7-4621-AD9D-5CD17A2309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572000" y="2451085"/>
            <a:ext cx="3887391" cy="823912"/>
          </a:xfrm>
        </p:spPr>
        <p:txBody>
          <a:bodyPr>
            <a:normAutofit/>
          </a:bodyPr>
          <a:lstStyle/>
          <a:p>
            <a:r>
              <a:rPr lang="en-US" sz="3600" dirty="0"/>
              <a:t>Why:</a:t>
            </a:r>
          </a:p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DE89411-B252-40A1-9681-C1F9BAE75CD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Best way to &gt; UHC support?</a:t>
            </a:r>
          </a:p>
          <a:p>
            <a:r>
              <a:rPr lang="en-US" sz="3200" dirty="0"/>
              <a:t>?s on what leads to &gt; UHC Support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70574900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CC8BA-63A9-47A0-9D5A-711C98C5A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834407"/>
            <a:ext cx="7886700" cy="1325563"/>
          </a:xfrm>
        </p:spPr>
        <p:txBody>
          <a:bodyPr>
            <a:normAutofit/>
          </a:bodyPr>
          <a:lstStyle/>
          <a:p>
            <a:r>
              <a:rPr lang="en-US" sz="4800" dirty="0"/>
              <a:t>Qualitative Results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47C402-B586-4624-95BD-2BC0E36C8C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004060"/>
            <a:ext cx="7886700" cy="4573203"/>
          </a:xfrm>
        </p:spPr>
        <p:txBody>
          <a:bodyPr>
            <a:normAutofit lnSpcReduction="10000"/>
          </a:bodyPr>
          <a:lstStyle/>
          <a:p>
            <a:r>
              <a:rPr lang="en-US" sz="4000" dirty="0"/>
              <a:t>Intervention</a:t>
            </a:r>
          </a:p>
          <a:p>
            <a:pPr lvl="1"/>
            <a:r>
              <a:rPr lang="en-US" sz="3600" dirty="0"/>
              <a:t>Difficult – 23%</a:t>
            </a:r>
          </a:p>
          <a:p>
            <a:pPr lvl="1"/>
            <a:r>
              <a:rPr lang="en-US" sz="3600" dirty="0"/>
              <a:t>Interesting – 49.8%</a:t>
            </a:r>
          </a:p>
          <a:p>
            <a:pPr lvl="1"/>
            <a:r>
              <a:rPr lang="en-US" sz="3600" dirty="0"/>
              <a:t>Enjoyable/Fun/Worked – 18.4%</a:t>
            </a:r>
          </a:p>
          <a:p>
            <a:r>
              <a:rPr lang="en-US" sz="4000" dirty="0"/>
              <a:t>Control</a:t>
            </a:r>
          </a:p>
          <a:p>
            <a:pPr lvl="1"/>
            <a:r>
              <a:rPr lang="en-US" sz="3600" dirty="0"/>
              <a:t>Difficult – 0%</a:t>
            </a:r>
          </a:p>
          <a:p>
            <a:pPr lvl="1"/>
            <a:r>
              <a:rPr lang="en-US" sz="3600" dirty="0"/>
              <a:t>Interesting – 53%</a:t>
            </a:r>
          </a:p>
          <a:p>
            <a:pPr lvl="1"/>
            <a:r>
              <a:rPr lang="en-US" sz="3600" dirty="0"/>
              <a:t>Enjoyable/Fun/Worked – 8.7%</a:t>
            </a:r>
          </a:p>
        </p:txBody>
      </p:sp>
    </p:spTree>
    <p:extLst>
      <p:ext uri="{BB962C8B-B14F-4D97-AF65-F5344CB8AC3E}">
        <p14:creationId xmlns:p14="http://schemas.microsoft.com/office/powerpoint/2010/main" val="97678522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CC8BA-63A9-47A0-9D5A-711C98C5A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Extensions?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47C402-B586-4624-95BD-2BC0E36C8C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1"/>
            <a:r>
              <a:rPr lang="en-US" sz="3200" dirty="0"/>
              <a:t>More structured qualitative analysis</a:t>
            </a:r>
          </a:p>
          <a:p>
            <a:pPr lvl="1"/>
            <a:r>
              <a:rPr lang="en-US" sz="3200" dirty="0"/>
              <a:t>More ‘neutral’ control material??</a:t>
            </a:r>
          </a:p>
          <a:p>
            <a:pPr lvl="1"/>
            <a:r>
              <a:rPr lang="en-US" sz="3200" dirty="0"/>
              <a:t>Measure political orientation??</a:t>
            </a:r>
          </a:p>
          <a:p>
            <a:pPr lvl="1"/>
            <a:r>
              <a:rPr lang="en-US" sz="3200" dirty="0"/>
              <a:t>Compare against private healthcare info?</a:t>
            </a:r>
          </a:p>
          <a:p>
            <a:pPr lvl="1"/>
            <a:r>
              <a:rPr lang="en-US" sz="3200" dirty="0"/>
              <a:t>Determine how/why objective numeracy &gt; UHC supp in Intervention only??</a:t>
            </a:r>
          </a:p>
        </p:txBody>
      </p:sp>
    </p:spTree>
    <p:extLst>
      <p:ext uri="{BB962C8B-B14F-4D97-AF65-F5344CB8AC3E}">
        <p14:creationId xmlns:p14="http://schemas.microsoft.com/office/powerpoint/2010/main" val="319073763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F29F4-DD86-4EEC-8CF9-4B54E77A9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EE40C5-05AA-4B9C-918D-FCFBFC6F81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Mediating Factors &gt; UHC Supp</a:t>
            </a:r>
          </a:p>
          <a:p>
            <a:r>
              <a:rPr lang="en-US" dirty="0"/>
              <a:t>Intervention &gt; Understanding</a:t>
            </a:r>
          </a:p>
          <a:p>
            <a:r>
              <a:rPr lang="en-US" dirty="0"/>
              <a:t>Intervention =/= Equity</a:t>
            </a:r>
          </a:p>
          <a:p>
            <a:r>
              <a:rPr lang="en-US" dirty="0"/>
              <a:t>Control &gt; Both Mediating Factors</a:t>
            </a:r>
          </a:p>
          <a:p>
            <a:r>
              <a:rPr lang="en-US" dirty="0"/>
              <a:t>Subjective Numeracy =/= UHC Supp</a:t>
            </a:r>
          </a:p>
          <a:p>
            <a:r>
              <a:rPr lang="en-US" dirty="0"/>
              <a:t>Objective Numeracy &gt; UHC Supp</a:t>
            </a:r>
          </a:p>
          <a:p>
            <a:pPr lvl="1"/>
            <a:r>
              <a:rPr lang="en-US" dirty="0"/>
              <a:t>Only in Intervention, NOT control!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36250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13FA2-EE75-44B9-A569-AD5244C4AC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7660" y="400832"/>
            <a:ext cx="7886700" cy="1325563"/>
          </a:xfrm>
        </p:spPr>
        <p:txBody>
          <a:bodyPr/>
          <a:lstStyle/>
          <a:p>
            <a:r>
              <a:rPr lang="en-US" dirty="0"/>
              <a:t>Questions?</a:t>
            </a:r>
          </a:p>
        </p:txBody>
      </p:sp>
      <p:pic>
        <p:nvPicPr>
          <p:cNvPr id="4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15A6CD89-D8FE-4C5A-B34D-485B868C93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0364" y="1257800"/>
            <a:ext cx="6625256" cy="5617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0254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4DDB3-95B4-45A1-9008-832BA038B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Hypothesis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2C1513-D200-4E0C-B69B-50BACDC131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HBP &gt; Equality / Understanding</a:t>
            </a:r>
          </a:p>
          <a:p>
            <a:r>
              <a:rPr lang="en-US" sz="3600" dirty="0"/>
              <a:t>Equality &gt; More UHC Support</a:t>
            </a:r>
          </a:p>
          <a:p>
            <a:r>
              <a:rPr lang="en-US" sz="3600" dirty="0"/>
              <a:t>Easy to Understand &gt; More UHC Support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4679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A2481D-DDF9-44C8-A50F-ABFFD9B788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Pilot Study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BA4287-E718-4BF4-8F6A-C12C259268A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2506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B25BFF-7A5B-B64C-A44E-7586E30E02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029479"/>
            <a:ext cx="7886700" cy="1325563"/>
          </a:xfrm>
        </p:spPr>
        <p:txBody>
          <a:bodyPr>
            <a:normAutofit/>
          </a:bodyPr>
          <a:lstStyle/>
          <a:p>
            <a:r>
              <a:rPr lang="en-US" sz="4800" dirty="0"/>
              <a:t>Participants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B3EABD-844E-AF49-BED8-E3D3EDC13F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124218"/>
            <a:ext cx="7886700" cy="4514326"/>
          </a:xfrm>
        </p:spPr>
        <p:txBody>
          <a:bodyPr>
            <a:normAutofit/>
          </a:bodyPr>
          <a:lstStyle/>
          <a:p>
            <a:r>
              <a:rPr lang="en-US" sz="3000" dirty="0"/>
              <a:t>Total N = 185</a:t>
            </a:r>
          </a:p>
          <a:p>
            <a:r>
              <a:rPr lang="en-US" sz="3000" dirty="0"/>
              <a:t>Age (SD): 18.44 (0.772)</a:t>
            </a:r>
          </a:p>
          <a:p>
            <a:r>
              <a:rPr lang="en-US" sz="3000" dirty="0"/>
              <a:t>Female % (n): 64.8% (120)</a:t>
            </a:r>
          </a:p>
          <a:p>
            <a:r>
              <a:rPr lang="en-US" sz="3000" dirty="0"/>
              <a:t>White % (n): 82.7% (153)</a:t>
            </a:r>
          </a:p>
          <a:p>
            <a:r>
              <a:rPr lang="en-US" sz="3000" dirty="0"/>
              <a:t>Year of School % (n):</a:t>
            </a:r>
          </a:p>
          <a:p>
            <a:pPr lvl="1"/>
            <a:r>
              <a:rPr lang="en-US" dirty="0"/>
              <a:t>Freshman: 59.4% (110)</a:t>
            </a:r>
          </a:p>
          <a:p>
            <a:pPr lvl="1"/>
            <a:r>
              <a:rPr lang="en-US" dirty="0" err="1"/>
              <a:t>Sophmore</a:t>
            </a:r>
            <a:r>
              <a:rPr lang="en-US" dirty="0"/>
              <a:t>: 35.1% (65)</a:t>
            </a:r>
          </a:p>
          <a:p>
            <a:pPr lvl="1"/>
            <a:r>
              <a:rPr lang="en-US" dirty="0"/>
              <a:t>Junior: 3.7% (7)</a:t>
            </a:r>
          </a:p>
          <a:p>
            <a:pPr lvl="1"/>
            <a:r>
              <a:rPr lang="en-US" dirty="0"/>
              <a:t>Senior: 2.7% (3)</a:t>
            </a:r>
          </a:p>
        </p:txBody>
      </p:sp>
    </p:spTree>
    <p:extLst>
      <p:ext uri="{BB962C8B-B14F-4D97-AF65-F5344CB8AC3E}">
        <p14:creationId xmlns:p14="http://schemas.microsoft.com/office/powerpoint/2010/main" val="22949128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B25BFF-7A5B-B64C-A44E-7586E30E0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Method: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B3EABD-844E-AF49-BED8-E3D3EDC13F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B0F0"/>
                </a:solidFill>
              </a:rPr>
              <a:t>2</a:t>
            </a:r>
            <a:r>
              <a:rPr lang="en-US" dirty="0"/>
              <a:t>x</a:t>
            </a:r>
            <a:r>
              <a:rPr lang="en-US" dirty="0">
                <a:solidFill>
                  <a:schemeClr val="accent6"/>
                </a:solidFill>
              </a:rPr>
              <a:t>3</a:t>
            </a:r>
            <a:r>
              <a:rPr lang="en-US" dirty="0"/>
              <a:t> mixed subjects design</a:t>
            </a:r>
          </a:p>
          <a:p>
            <a:r>
              <a:rPr lang="en-US" dirty="0"/>
              <a:t>Multi level model</a:t>
            </a:r>
          </a:p>
          <a:p>
            <a:pPr lvl="1"/>
            <a:r>
              <a:rPr lang="en-US" dirty="0"/>
              <a:t>Measurement Time &gt; Subject</a:t>
            </a:r>
          </a:p>
          <a:p>
            <a:r>
              <a:rPr lang="en-US" dirty="0"/>
              <a:t>Independent variable</a:t>
            </a:r>
          </a:p>
          <a:p>
            <a:pPr lvl="1"/>
            <a:r>
              <a:rPr lang="en-US" dirty="0">
                <a:solidFill>
                  <a:srgbClr val="00B0F0"/>
                </a:solidFill>
              </a:rPr>
              <a:t>Time of measurement (pre/post intervention)</a:t>
            </a:r>
          </a:p>
          <a:p>
            <a:pPr lvl="1"/>
            <a:r>
              <a:rPr lang="en-US" dirty="0">
                <a:solidFill>
                  <a:schemeClr val="accent6"/>
                </a:solidFill>
              </a:rPr>
              <a:t>Experimental condition (control/active/passive)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83235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CC8BA-63A9-47A0-9D5A-711C98C5A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Method: Materials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47C402-B586-4624-95BD-2BC0E36C8C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4000" dirty="0"/>
              <a:t>Choosing </a:t>
            </a:r>
            <a:r>
              <a:rPr lang="en-US" sz="4000" dirty="0" err="1"/>
              <a:t>Healthplans</a:t>
            </a:r>
            <a:r>
              <a:rPr lang="en-US" sz="4000" dirty="0"/>
              <a:t> All Together (CHAT) exercise (</a:t>
            </a:r>
            <a:r>
              <a:rPr lang="en-US" sz="4000" dirty="0" err="1"/>
              <a:t>Danis</a:t>
            </a:r>
            <a:r>
              <a:rPr lang="en-US" sz="4000" dirty="0"/>
              <a:t>, Biddle, &amp; </a:t>
            </a:r>
            <a:r>
              <a:rPr lang="en-US" sz="4000" dirty="0" err="1"/>
              <a:t>Goold</a:t>
            </a:r>
            <a:r>
              <a:rPr lang="en-US" sz="4000" dirty="0"/>
              <a:t>)</a:t>
            </a:r>
          </a:p>
          <a:p>
            <a:pPr lvl="1"/>
            <a:r>
              <a:rPr lang="en-US" sz="3600" dirty="0"/>
              <a:t>“Blank” version – Active</a:t>
            </a:r>
          </a:p>
          <a:p>
            <a:pPr lvl="1"/>
            <a:r>
              <a:rPr lang="en-US" sz="3600" dirty="0"/>
              <a:t>“Filled” version – Passive</a:t>
            </a:r>
          </a:p>
          <a:p>
            <a:pPr lvl="1"/>
            <a:r>
              <a:rPr lang="en-US" sz="3600" dirty="0"/>
              <a:t>“Pizza” version - Control</a:t>
            </a:r>
          </a:p>
        </p:txBody>
      </p:sp>
    </p:spTree>
    <p:extLst>
      <p:ext uri="{BB962C8B-B14F-4D97-AF65-F5344CB8AC3E}">
        <p14:creationId xmlns:p14="http://schemas.microsoft.com/office/powerpoint/2010/main" val="30426215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1614</TotalTime>
  <Words>860</Words>
  <Application>Microsoft Office PowerPoint</Application>
  <PresentationFormat>On-screen Show (4:3)</PresentationFormat>
  <Paragraphs>166</Paragraphs>
  <Slides>43</Slides>
  <Notes>0</Notes>
  <HiddenSlides>1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43</vt:i4>
      </vt:variant>
    </vt:vector>
  </HeadingPairs>
  <TitlesOfParts>
    <vt:vector size="50" baseType="lpstr">
      <vt:lpstr>LMRoman10-Regular</vt:lpstr>
      <vt:lpstr>Arial</vt:lpstr>
      <vt:lpstr>Arial Black</vt:lpstr>
      <vt:lpstr>Calibri</vt:lpstr>
      <vt:lpstr>Office Theme</vt:lpstr>
      <vt:lpstr>Worksheet</vt:lpstr>
      <vt:lpstr>Adobe Acrobat Document</vt:lpstr>
      <vt:lpstr>Impact of an Explicit Health Benefit Plan on Support for Universal Health Care</vt:lpstr>
      <vt:lpstr>Why this project?</vt:lpstr>
      <vt:lpstr>Why this project?</vt:lpstr>
      <vt:lpstr>Research Questions</vt:lpstr>
      <vt:lpstr>Hypothesis</vt:lpstr>
      <vt:lpstr>Pilot Study</vt:lpstr>
      <vt:lpstr>Participants</vt:lpstr>
      <vt:lpstr>Method: Design</vt:lpstr>
      <vt:lpstr>Method: Materials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Results – Pilot Study</vt:lpstr>
      <vt:lpstr>PowerPoint Presentation</vt:lpstr>
      <vt:lpstr>PowerPoint Presentation</vt:lpstr>
      <vt:lpstr>Quantitative Results </vt:lpstr>
      <vt:lpstr>What did we change?</vt:lpstr>
      <vt:lpstr>Study 2</vt:lpstr>
      <vt:lpstr>PowerPoint Presentation</vt:lpstr>
      <vt:lpstr>Method: Measures</vt:lpstr>
      <vt:lpstr>PowerPoint Presentation</vt:lpstr>
      <vt:lpstr>Method: Design</vt:lpstr>
      <vt:lpstr>Method: Materials</vt:lpstr>
      <vt:lpstr>PowerPoint Presentation</vt:lpstr>
      <vt:lpstr>PowerPoint Presentation</vt:lpstr>
      <vt:lpstr>Method: Procedure </vt:lpstr>
      <vt:lpstr>Method: Modelling</vt:lpstr>
      <vt:lpstr>Method: Modelling</vt:lpstr>
      <vt:lpstr>Results – Primary Study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Quantitative Results </vt:lpstr>
      <vt:lpstr>Qualitative Results </vt:lpstr>
      <vt:lpstr>Qualitative Results </vt:lpstr>
      <vt:lpstr>Extensions?</vt:lpstr>
      <vt:lpstr>Conclusion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Sean Duan</cp:lastModifiedBy>
  <cp:revision>85</cp:revision>
  <dcterms:created xsi:type="dcterms:W3CDTF">2018-06-22T19:08:40Z</dcterms:created>
  <dcterms:modified xsi:type="dcterms:W3CDTF">2021-04-15T19:52:09Z</dcterms:modified>
</cp:coreProperties>
</file>